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258" r:id="rId3"/>
    <p:sldId id="259" r:id="rId4"/>
    <p:sldId id="260" r:id="rId5"/>
    <p:sldId id="261" r:id="rId6"/>
    <p:sldId id="262" r:id="rId7"/>
    <p:sldId id="263" r:id="rId8"/>
    <p:sldId id="264" r:id="rId9"/>
    <p:sldId id="265" r:id="rId10"/>
    <p:sldId id="266" r:id="rId11"/>
    <p:sldId id="267" r:id="rId12"/>
    <p:sldId id="270" r:id="rId13"/>
    <p:sldId id="268" r:id="rId14"/>
    <p:sldId id="269"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97"/>
    <p:restoredTop sz="94681"/>
  </p:normalViewPr>
  <p:slideViewPr>
    <p:cSldViewPr snapToGrid="0" snapToObjects="1">
      <p:cViewPr varScale="1">
        <p:scale>
          <a:sx n="68" d="100"/>
          <a:sy n="68" d="100"/>
        </p:scale>
        <p:origin x="95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420DC6-9218-0848-B8DB-D122049B1218}" type="datetimeFigureOut">
              <a:rPr lang="es-ES" smtClean="0"/>
              <a:t>21/06/2017</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082D49-8BB8-C141-85F6-FEB156CC3A21}" type="slidenum">
              <a:rPr lang="es-ES" smtClean="0"/>
              <a:t>‹Nº›</a:t>
            </a:fld>
            <a:endParaRPr lang="es-ES"/>
          </a:p>
        </p:txBody>
      </p:sp>
    </p:spTree>
    <p:extLst>
      <p:ext uri="{BB962C8B-B14F-4D97-AF65-F5344CB8AC3E}">
        <p14:creationId xmlns:p14="http://schemas.microsoft.com/office/powerpoint/2010/main" val="12945379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A0082D49-8BB8-C141-85F6-FEB156CC3A21}" type="slidenum">
              <a:rPr lang="es-ES" smtClean="0"/>
              <a:t>17</a:t>
            </a:fld>
            <a:endParaRPr lang="es-ES"/>
          </a:p>
        </p:txBody>
      </p:sp>
    </p:spTree>
    <p:extLst>
      <p:ext uri="{BB962C8B-B14F-4D97-AF65-F5344CB8AC3E}">
        <p14:creationId xmlns:p14="http://schemas.microsoft.com/office/powerpoint/2010/main" val="20424468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pPr/>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AC27A5A-7290-4DE1-BA94-4BE8A8E57DCF}" type="slidenum">
              <a:rPr lang="en-US" smtClean="0"/>
              <a:pPr/>
              <a:t>‹Nº›</a:t>
            </a:fld>
            <a:endParaRPr lang="en-US" dirty="0"/>
          </a:p>
        </p:txBody>
      </p:sp>
    </p:spTree>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C633830-2244-49AE-BC4A-47F415C177C6}" type="datetimeFigureOut">
              <a:rPr lang="en-US" smtClean="0"/>
              <a:pPr/>
              <a:t>6/21/2017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AC27A5A-7290-4DE1-BA94-4BE8A8E57DCF}" type="slidenum">
              <a:rPr lang="en-US" smtClean="0"/>
              <a:pPr/>
              <a:t>‹Nº›</a:t>
            </a:fld>
            <a:endParaRPr lang="en-US" dirty="0"/>
          </a:p>
        </p:txBody>
      </p:sp>
    </p:spTree>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smtClean="0"/>
              <a:t>‹Nº›</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smtClean="0"/>
              <a:t>‹Nº›</a:t>
            </a:fld>
            <a:endParaRPr lang="en-US" dirty="0"/>
          </a:p>
        </p:txBody>
      </p:sp>
      <p:sp>
        <p:nvSpPr>
          <p:cNvPr id="6" name="Title 5"/>
          <p:cNvSpPr>
            <a:spLocks noGrp="1"/>
          </p:cNvSpPr>
          <p:nvPr>
            <p:ph type="title"/>
          </p:nvPr>
        </p:nvSpPr>
        <p:spPr/>
        <p:txBody>
          <a:bodyPr/>
          <a:lstStyle/>
          <a:p>
            <a:r>
              <a:rPr lang="en-US"/>
              <a:t>Click to edit Master title style</a:t>
            </a:r>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t>6/21/2017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t>6/21/2017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2AC27A5A-7290-4DE1-BA94-4BE8A8E57DCF}" type="slidenum">
              <a:rPr lang="en-US" smtClean="0"/>
              <a:t>‹Nº›</a:t>
            </a:fld>
            <a:endParaRPr lang="en-US" dirty="0"/>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C633830-2244-49AE-BC4A-47F415C177C6}" type="datetimeFigureOut">
              <a:rPr lang="en-US" smtClean="0"/>
              <a:pPr/>
              <a:t>6/21/2017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AC27A5A-7290-4DE1-BA94-4BE8A8E57DCF}" type="slidenum">
              <a:rPr lang="en-US" smtClean="0"/>
              <a:pPr/>
              <a:t>‹Nº›</a:t>
            </a:fld>
            <a:endParaRPr lang="en-US" dirty="0"/>
          </a:p>
        </p:txBody>
      </p:sp>
    </p:spTree>
    <p:extLst>
      <p:ext uri="{BB962C8B-B14F-4D97-AF65-F5344CB8AC3E}">
        <p14:creationId xmlns:p14="http://schemas.microsoft.com/office/powerpoint/2010/main" val="1432107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8912" y="1143293"/>
            <a:ext cx="9044358" cy="4268965"/>
          </a:xfrm>
        </p:spPr>
        <p:txBody>
          <a:bodyPr/>
          <a:lstStyle/>
          <a:p>
            <a:r>
              <a:rPr lang="en-US" dirty="0"/>
              <a:t>OREMOS POR LA IGLESIA PERSEGUIDA</a:t>
            </a:r>
          </a:p>
        </p:txBody>
      </p:sp>
    </p:spTree>
    <p:extLst>
      <p:ext uri="{BB962C8B-B14F-4D97-AF65-F5344CB8AC3E}">
        <p14:creationId xmlns:p14="http://schemas.microsoft.com/office/powerpoint/2010/main" val="40641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1376" y="801249"/>
            <a:ext cx="10608526" cy="1323439"/>
          </a:xfrm>
          <a:prstGeom prst="rect">
            <a:avLst/>
          </a:prstGeom>
        </p:spPr>
        <p:txBody>
          <a:bodyPr wrap="square">
            <a:spAutoFit/>
          </a:bodyPr>
          <a:lstStyle/>
          <a:p>
            <a:r>
              <a:rPr lang="es-ES_tradnl" sz="4000" dirty="0"/>
              <a:t>9. Que se regocijen de ser dignos de padecer por causa de SU nombre.</a:t>
            </a:r>
          </a:p>
        </p:txBody>
      </p:sp>
      <p:sp>
        <p:nvSpPr>
          <p:cNvPr id="3" name="Rectangle 2"/>
          <p:cNvSpPr/>
          <p:nvPr/>
        </p:nvSpPr>
        <p:spPr>
          <a:xfrm>
            <a:off x="691376" y="2967335"/>
            <a:ext cx="10608526" cy="830997"/>
          </a:xfrm>
          <a:prstGeom prst="rect">
            <a:avLst/>
          </a:prstGeom>
        </p:spPr>
        <p:txBody>
          <a:bodyPr wrap="square">
            <a:spAutoFit/>
          </a:bodyPr>
          <a:lstStyle/>
          <a:p>
            <a:r>
              <a:rPr lang="es-ES_tradnl" sz="2400" b="1" dirty="0"/>
              <a:t>Hechos 5:41 </a:t>
            </a:r>
            <a:r>
              <a:rPr lang="es-ES_tradnl" sz="2400" dirty="0"/>
              <a:t>“Y ellos salieron de la presencia del concilio, gozosos de haber sido tenidos por dignos de padecer afrenta por causa del Nombre.” </a:t>
            </a:r>
          </a:p>
        </p:txBody>
      </p:sp>
    </p:spTree>
    <p:extLst>
      <p:ext uri="{BB962C8B-B14F-4D97-AF65-F5344CB8AC3E}">
        <p14:creationId xmlns:p14="http://schemas.microsoft.com/office/powerpoint/2010/main" val="187229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9336" y="704605"/>
            <a:ext cx="10623395" cy="1323439"/>
          </a:xfrm>
          <a:prstGeom prst="rect">
            <a:avLst/>
          </a:prstGeom>
        </p:spPr>
        <p:txBody>
          <a:bodyPr wrap="square">
            <a:spAutoFit/>
          </a:bodyPr>
          <a:lstStyle/>
          <a:p>
            <a:r>
              <a:rPr lang="es-ES_tradnl" sz="4000" dirty="0"/>
              <a:t>10. Que recuerden que fueron hechos para tal persecución.</a:t>
            </a:r>
          </a:p>
        </p:txBody>
      </p:sp>
      <p:sp>
        <p:nvSpPr>
          <p:cNvPr id="3" name="Rectangle 2"/>
          <p:cNvSpPr/>
          <p:nvPr/>
        </p:nvSpPr>
        <p:spPr>
          <a:xfrm>
            <a:off x="639335" y="2524036"/>
            <a:ext cx="10623395" cy="2308324"/>
          </a:xfrm>
          <a:prstGeom prst="rect">
            <a:avLst/>
          </a:prstGeom>
        </p:spPr>
        <p:txBody>
          <a:bodyPr wrap="square">
            <a:spAutoFit/>
          </a:bodyPr>
          <a:lstStyle/>
          <a:p>
            <a:r>
              <a:rPr lang="es-ES_tradnl" sz="2400" b="1" dirty="0"/>
              <a:t>Hechos 14:22 </a:t>
            </a:r>
            <a:r>
              <a:rPr lang="es-ES_tradnl" sz="2400" dirty="0"/>
              <a:t>“</a:t>
            </a:r>
            <a:r>
              <a:rPr lang="mr-IN" sz="2400" dirty="0"/>
              <a:t>…</a:t>
            </a:r>
            <a:r>
              <a:rPr lang="es-ES_tradnl" sz="2400" dirty="0"/>
              <a:t>Es necesario que a través de muchas tribulaciones entremos en el reino de Dios.”</a:t>
            </a:r>
          </a:p>
          <a:p>
            <a:r>
              <a:rPr lang="es-ES_tradnl" sz="2400" dirty="0"/>
              <a:t> </a:t>
            </a:r>
          </a:p>
          <a:p>
            <a:endParaRPr lang="es-ES_tradnl" sz="2400" dirty="0"/>
          </a:p>
          <a:p>
            <a:r>
              <a:rPr lang="es-ES_tradnl" sz="2400" b="1" dirty="0"/>
              <a:t>Filipenses 1:29 </a:t>
            </a:r>
            <a:r>
              <a:rPr lang="es-ES_tradnl" sz="2400" dirty="0"/>
              <a:t>“Porque a vosotros os es concedido a causa de Cristo, no sólo que creáis en él, sino también que padezcáis por él.” </a:t>
            </a:r>
          </a:p>
        </p:txBody>
      </p:sp>
    </p:spTree>
    <p:extLst>
      <p:ext uri="{BB962C8B-B14F-4D97-AF65-F5344CB8AC3E}">
        <p14:creationId xmlns:p14="http://schemas.microsoft.com/office/powerpoint/2010/main" val="62811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073" y="600528"/>
            <a:ext cx="10578790" cy="1323439"/>
          </a:xfrm>
          <a:prstGeom prst="rect">
            <a:avLst/>
          </a:prstGeom>
        </p:spPr>
        <p:txBody>
          <a:bodyPr wrap="square">
            <a:spAutoFit/>
          </a:bodyPr>
          <a:lstStyle/>
          <a:p>
            <a:r>
              <a:rPr lang="es-ES_tradnl" sz="4000" dirty="0"/>
              <a:t>11. Que vivan el gozo del Señor frente a sus perseguidores.</a:t>
            </a:r>
          </a:p>
        </p:txBody>
      </p:sp>
      <p:sp>
        <p:nvSpPr>
          <p:cNvPr id="3" name="Rectangle 2"/>
          <p:cNvSpPr/>
          <p:nvPr/>
        </p:nvSpPr>
        <p:spPr>
          <a:xfrm>
            <a:off x="669073" y="2551837"/>
            <a:ext cx="10392937" cy="2677656"/>
          </a:xfrm>
          <a:prstGeom prst="rect">
            <a:avLst/>
          </a:prstGeom>
        </p:spPr>
        <p:txBody>
          <a:bodyPr wrap="square">
            <a:spAutoFit/>
          </a:bodyPr>
          <a:lstStyle/>
          <a:p>
            <a:r>
              <a:rPr lang="es-ES_tradnl" sz="2400" b="1" dirty="0"/>
              <a:t>Hechos16:25 “</a:t>
            </a:r>
            <a:r>
              <a:rPr lang="es-ES_tradnl" sz="2400" dirty="0"/>
              <a:t>Pero a medianoche, orando Pablo y </a:t>
            </a:r>
            <a:r>
              <a:rPr lang="es-ES_tradnl" sz="2400" dirty="0" err="1"/>
              <a:t>Silas</a:t>
            </a:r>
            <a:r>
              <a:rPr lang="es-ES_tradnl" sz="2400" dirty="0"/>
              <a:t> (presos), cantaban himnos a Dios; y los presos los oían.”</a:t>
            </a:r>
          </a:p>
          <a:p>
            <a:endParaRPr lang="es-ES_tradnl" sz="2400" dirty="0"/>
          </a:p>
          <a:p>
            <a:r>
              <a:rPr lang="es-ES_tradnl" sz="2400" b="1" dirty="0"/>
              <a:t>Filipenses 1:28 “</a:t>
            </a:r>
            <a:r>
              <a:rPr lang="es-ES_tradnl" sz="2400" dirty="0"/>
              <a:t>y en nada intimidados por los que se oponen, que para ellos ciertamente es indicio de perdición, mas para vosotros de salvación; y esto de Dios”. </a:t>
            </a:r>
          </a:p>
          <a:p>
            <a:endParaRPr lang="es-ES_tradnl" sz="2400" dirty="0"/>
          </a:p>
        </p:txBody>
      </p:sp>
    </p:spTree>
    <p:extLst>
      <p:ext uri="{BB962C8B-B14F-4D97-AF65-F5344CB8AC3E}">
        <p14:creationId xmlns:p14="http://schemas.microsoft.com/office/powerpoint/2010/main" val="823179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810" y="838420"/>
            <a:ext cx="10563922" cy="1323439"/>
          </a:xfrm>
          <a:prstGeom prst="rect">
            <a:avLst/>
          </a:prstGeom>
        </p:spPr>
        <p:txBody>
          <a:bodyPr wrap="square">
            <a:spAutoFit/>
          </a:bodyPr>
          <a:lstStyle/>
          <a:p>
            <a:r>
              <a:rPr lang="es-ES_tradnl" sz="4000" dirty="0"/>
              <a:t>12. Que recuerden su increíble gloria venidera.</a:t>
            </a:r>
          </a:p>
        </p:txBody>
      </p:sp>
      <p:sp>
        <p:nvSpPr>
          <p:cNvPr id="3" name="Rectangle 2"/>
          <p:cNvSpPr/>
          <p:nvPr/>
        </p:nvSpPr>
        <p:spPr>
          <a:xfrm>
            <a:off x="698810" y="2989637"/>
            <a:ext cx="10563922" cy="1200328"/>
          </a:xfrm>
          <a:prstGeom prst="rect">
            <a:avLst/>
          </a:prstGeom>
        </p:spPr>
        <p:txBody>
          <a:bodyPr wrap="square">
            <a:spAutoFit/>
          </a:bodyPr>
          <a:lstStyle/>
          <a:p>
            <a:r>
              <a:rPr lang="es-ES_tradnl" sz="2400" b="1" dirty="0"/>
              <a:t>Romanos 8:18 </a:t>
            </a:r>
            <a:r>
              <a:rPr lang="es-ES_tradnl" sz="2400" dirty="0"/>
              <a:t>“Pues tengo por cierto que las aflicciones del tiempo presente no son comparables con la gloria venidera que en nosotros ha de manifestarse”. </a:t>
            </a:r>
          </a:p>
        </p:txBody>
      </p:sp>
    </p:spTree>
    <p:extLst>
      <p:ext uri="{BB962C8B-B14F-4D97-AF65-F5344CB8AC3E}">
        <p14:creationId xmlns:p14="http://schemas.microsoft.com/office/powerpoint/2010/main" val="1914025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1638" y="563357"/>
            <a:ext cx="10943063" cy="1323439"/>
          </a:xfrm>
          <a:prstGeom prst="rect">
            <a:avLst/>
          </a:prstGeom>
        </p:spPr>
        <p:txBody>
          <a:bodyPr wrap="square">
            <a:spAutoFit/>
          </a:bodyPr>
          <a:lstStyle/>
          <a:p>
            <a:r>
              <a:rPr lang="es-ES_tradnl" sz="4000" dirty="0"/>
              <a:t>13. Que aprendan a confiar más plenamente en Dios.</a:t>
            </a:r>
          </a:p>
        </p:txBody>
      </p:sp>
      <p:sp>
        <p:nvSpPr>
          <p:cNvPr id="3" name="Rectangle 2"/>
          <p:cNvSpPr/>
          <p:nvPr/>
        </p:nvSpPr>
        <p:spPr>
          <a:xfrm>
            <a:off x="661637" y="2413338"/>
            <a:ext cx="10943063" cy="2677656"/>
          </a:xfrm>
          <a:prstGeom prst="rect">
            <a:avLst/>
          </a:prstGeom>
        </p:spPr>
        <p:txBody>
          <a:bodyPr wrap="square">
            <a:spAutoFit/>
          </a:bodyPr>
          <a:lstStyle/>
          <a:p>
            <a:r>
              <a:rPr lang="es-ES_tradnl" sz="2400" b="1" dirty="0"/>
              <a:t>2 Corintios 1:8-9</a:t>
            </a:r>
            <a:r>
              <a:rPr lang="es-ES_tradnl" sz="2400" dirty="0"/>
              <a:t> “Porque no queremos que ignoréis acerca de nuestra tribulación que nos sobrevino en Asia; pues fuimos abrumados sobremanera más allá de nuestras fuerzas, de tal modo que aun perdimos la esperanza de conservar la vida. Pero tuvimos en nosotros mismos sentencia de muerte, para que no confiásemos en nosotros mismos, sino en Dios que resucita a los muertos”</a:t>
            </a:r>
          </a:p>
          <a:p>
            <a:endParaRPr lang="es-ES_tradnl" sz="2400" dirty="0"/>
          </a:p>
        </p:txBody>
      </p:sp>
    </p:spTree>
    <p:extLst>
      <p:ext uri="{BB962C8B-B14F-4D97-AF65-F5344CB8AC3E}">
        <p14:creationId xmlns:p14="http://schemas.microsoft.com/office/powerpoint/2010/main" val="111083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258" y="593093"/>
            <a:ext cx="10757209" cy="1323439"/>
          </a:xfrm>
          <a:prstGeom prst="rect">
            <a:avLst/>
          </a:prstGeom>
        </p:spPr>
        <p:txBody>
          <a:bodyPr wrap="square">
            <a:spAutoFit/>
          </a:bodyPr>
          <a:lstStyle/>
          <a:p>
            <a:r>
              <a:rPr lang="es-ES_tradnl" sz="4000" dirty="0"/>
              <a:t>14. Que se regocijen de llevar en sus cuerpos las “marcas del Señor.”</a:t>
            </a:r>
          </a:p>
        </p:txBody>
      </p:sp>
      <p:sp>
        <p:nvSpPr>
          <p:cNvPr id="3" name="Rectangle 2"/>
          <p:cNvSpPr/>
          <p:nvPr/>
        </p:nvSpPr>
        <p:spPr>
          <a:xfrm>
            <a:off x="535257" y="2808470"/>
            <a:ext cx="10757209" cy="830997"/>
          </a:xfrm>
          <a:prstGeom prst="rect">
            <a:avLst/>
          </a:prstGeom>
        </p:spPr>
        <p:txBody>
          <a:bodyPr wrap="square">
            <a:spAutoFit/>
          </a:bodyPr>
          <a:lstStyle/>
          <a:p>
            <a:r>
              <a:rPr lang="es-ES_tradnl" sz="2400" b="1"/>
              <a:t>Gálatas 6:17 </a:t>
            </a:r>
            <a:r>
              <a:rPr lang="es-ES_tradnl" sz="2400"/>
              <a:t>“De aquí en adelante nadie me cause molestias; porque yo traigo en mi cuerpo las marcas del Señor Jesús”.</a:t>
            </a:r>
          </a:p>
        </p:txBody>
      </p:sp>
    </p:spTree>
    <p:extLst>
      <p:ext uri="{BB962C8B-B14F-4D97-AF65-F5344CB8AC3E}">
        <p14:creationId xmlns:p14="http://schemas.microsoft.com/office/powerpoint/2010/main" val="1191598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599" y="660000"/>
            <a:ext cx="10712605" cy="1323439"/>
          </a:xfrm>
          <a:prstGeom prst="rect">
            <a:avLst/>
          </a:prstGeom>
        </p:spPr>
        <p:txBody>
          <a:bodyPr wrap="square">
            <a:spAutoFit/>
          </a:bodyPr>
          <a:lstStyle/>
          <a:p>
            <a:r>
              <a:rPr lang="es-ES_tradnl" sz="4000" dirty="0"/>
              <a:t>15. Que se regocijen en cumplir lo que falta de las aflicciones de Cristo. </a:t>
            </a:r>
          </a:p>
        </p:txBody>
      </p:sp>
      <p:sp>
        <p:nvSpPr>
          <p:cNvPr id="3" name="Rectangle 2"/>
          <p:cNvSpPr/>
          <p:nvPr/>
        </p:nvSpPr>
        <p:spPr>
          <a:xfrm>
            <a:off x="609599" y="2274838"/>
            <a:ext cx="10712605" cy="3046988"/>
          </a:xfrm>
          <a:prstGeom prst="rect">
            <a:avLst/>
          </a:prstGeom>
        </p:spPr>
        <p:txBody>
          <a:bodyPr wrap="square">
            <a:spAutoFit/>
          </a:bodyPr>
          <a:lstStyle/>
          <a:p>
            <a:r>
              <a:rPr lang="es-ES_tradnl" sz="2400" b="1"/>
              <a:t>Colosenses 1:24 </a:t>
            </a:r>
            <a:r>
              <a:rPr lang="es-ES_tradnl" sz="2400"/>
              <a:t>Ahora me gozo en lo que padezco por vosotros, y cumplo en mi carne lo que falta de las aflicciones de Cristo por su cuerpo, que es la iglesia; </a:t>
            </a:r>
          </a:p>
          <a:p>
            <a:endParaRPr lang="es-ES_tradnl" sz="2400"/>
          </a:p>
          <a:p>
            <a:r>
              <a:rPr lang="es-ES_tradnl" sz="2400" i="1"/>
              <a:t>Nota</a:t>
            </a:r>
            <a:r>
              <a:rPr lang="es-ES_tradnl" sz="2400"/>
              <a:t>: Nuestras aflicciones no suman al valor expiatorio de las aflicciones de Cristo, más bien, el mundo no conoce acerca de sus aflicciones y, por tanto, sufrimos para llevar estas noticias a aquellos que iban a ser salvados por sus aflicciones. </a:t>
            </a:r>
          </a:p>
        </p:txBody>
      </p:sp>
    </p:spTree>
    <p:extLst>
      <p:ext uri="{BB962C8B-B14F-4D97-AF65-F5344CB8AC3E}">
        <p14:creationId xmlns:p14="http://schemas.microsoft.com/office/powerpoint/2010/main" val="1910359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6525" y="300477"/>
            <a:ext cx="11072250" cy="646331"/>
          </a:xfrm>
          <a:prstGeom prst="rect">
            <a:avLst/>
          </a:prstGeom>
        </p:spPr>
        <p:txBody>
          <a:bodyPr wrap="square">
            <a:spAutoFit/>
          </a:bodyPr>
          <a:lstStyle/>
          <a:p>
            <a:r>
              <a:rPr lang="es-ES_tradnl" sz="3600"/>
              <a:t>16. Por su protección y liberación física</a:t>
            </a:r>
          </a:p>
        </p:txBody>
      </p:sp>
      <p:sp>
        <p:nvSpPr>
          <p:cNvPr id="3" name="Rectangle 2"/>
          <p:cNvSpPr/>
          <p:nvPr/>
        </p:nvSpPr>
        <p:spPr>
          <a:xfrm>
            <a:off x="786525" y="1574337"/>
            <a:ext cx="11072250" cy="4524315"/>
          </a:xfrm>
          <a:prstGeom prst="rect">
            <a:avLst/>
          </a:prstGeom>
        </p:spPr>
        <p:txBody>
          <a:bodyPr wrap="square">
            <a:spAutoFit/>
          </a:bodyPr>
          <a:lstStyle/>
          <a:p>
            <a:r>
              <a:rPr lang="es-ES_tradnl" sz="2000" b="1"/>
              <a:t>Mateo 26:39 </a:t>
            </a:r>
            <a:r>
              <a:rPr lang="es-ES_tradnl" sz="2000"/>
              <a:t> “Padre mío, si es posible, pase de mí esta copa; pero no sea como yo quiero, sino como tú.” </a:t>
            </a:r>
          </a:p>
          <a:p>
            <a:endParaRPr lang="es-ES_tradnl" sz="2000"/>
          </a:p>
          <a:p>
            <a:r>
              <a:rPr lang="es-ES_tradnl" sz="2000" b="1"/>
              <a:t>Hechos 12:5 </a:t>
            </a:r>
            <a:r>
              <a:rPr lang="es-ES_tradnl" sz="2000"/>
              <a:t>“Así que Pedro estaba custodiado en la cárcel; pero la iglesia hacía sin cesar oración a Dios por él.”</a:t>
            </a:r>
          </a:p>
          <a:p>
            <a:endParaRPr lang="es-ES_tradnl" sz="2000"/>
          </a:p>
          <a:p>
            <a:r>
              <a:rPr lang="es-ES_tradnl" sz="2000" b="1"/>
              <a:t>Filipenses1:19 </a:t>
            </a:r>
            <a:r>
              <a:rPr lang="es-ES_tradnl" sz="2000"/>
              <a:t>“Porque sé que por vuestra oración y la suministración del Espíritu de Jesucristo, esto resultará en mi liberación.” </a:t>
            </a:r>
          </a:p>
          <a:p>
            <a:endParaRPr lang="es-ES_tradnl" sz="2000"/>
          </a:p>
          <a:p>
            <a:r>
              <a:rPr lang="es-ES_tradnl" sz="2000" b="1"/>
              <a:t>Filemón 22 </a:t>
            </a:r>
            <a:r>
              <a:rPr lang="es-ES_tradnl" sz="2000"/>
              <a:t>“porque espero que por vuestras oraciones os seré concedido (desde la cárcel).”</a:t>
            </a:r>
          </a:p>
          <a:p>
            <a:endParaRPr lang="es-ES_tradnl" sz="2000"/>
          </a:p>
          <a:p>
            <a:r>
              <a:rPr lang="es-ES_tradnl" sz="2000" b="1"/>
              <a:t>Romanos 15:30-31 </a:t>
            </a:r>
            <a:r>
              <a:rPr lang="es-ES_tradnl" sz="2000"/>
              <a:t>“Pero os ruego, hermanos, (…) que me ayudéis orando por mí a Dios, para que sea librado de los rebeldes que están en Judea…”</a:t>
            </a:r>
          </a:p>
        </p:txBody>
      </p:sp>
    </p:spTree>
    <p:extLst>
      <p:ext uri="{BB962C8B-B14F-4D97-AF65-F5344CB8AC3E}">
        <p14:creationId xmlns:p14="http://schemas.microsoft.com/office/powerpoint/2010/main" val="1647526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166" y="1538858"/>
            <a:ext cx="10950498" cy="3785652"/>
          </a:xfrm>
          <a:prstGeom prst="rect">
            <a:avLst/>
          </a:prstGeom>
        </p:spPr>
        <p:txBody>
          <a:bodyPr wrap="square">
            <a:spAutoFit/>
          </a:bodyPr>
          <a:lstStyle/>
          <a:p>
            <a:r>
              <a:rPr lang="es-ES_tradnl" sz="2400" i="1" dirty="0"/>
              <a:t>Dios había predicho la persecución: </a:t>
            </a:r>
          </a:p>
          <a:p>
            <a:r>
              <a:rPr lang="es-ES_tradnl" sz="2400" b="1" dirty="0"/>
              <a:t>Hechos 20:23-24 </a:t>
            </a:r>
            <a:r>
              <a:rPr lang="es-ES_tradnl" sz="2400" dirty="0"/>
              <a:t>“que el Espíritu Santo por todas las ciudades me da testimonio, diciendo que me esperan prisiones y tribulaciones. Pero de ninguna cosa hago caso, ni estimo preciosa mi vida para mí mismo, con tal que acabe mi carrera</a:t>
            </a:r>
            <a:r>
              <a:rPr lang="mr-IN" sz="2400" dirty="0"/>
              <a:t>…</a:t>
            </a:r>
            <a:r>
              <a:rPr lang="es-ES_tradnl" sz="2400" dirty="0"/>
              <a:t>” </a:t>
            </a:r>
          </a:p>
          <a:p>
            <a:endParaRPr lang="es-ES_tradnl" sz="2400" dirty="0"/>
          </a:p>
          <a:p>
            <a:r>
              <a:rPr lang="es-ES_tradnl" sz="2400" i="1" dirty="0"/>
              <a:t>Y la aflicción vino: </a:t>
            </a:r>
          </a:p>
          <a:p>
            <a:r>
              <a:rPr lang="es-ES_tradnl" sz="2400" b="1" dirty="0"/>
              <a:t>Hechos 21:30-31 </a:t>
            </a:r>
            <a:r>
              <a:rPr lang="es-ES_tradnl" sz="2400" dirty="0"/>
              <a:t>Así que toda la ciudad se conmovió, y se agolpó el pueblo; y apoderándose de Pablo, le arrastraron fuera del templo, e inmediatamente cerraron las puertas (…) procurando ellos matarle.</a:t>
            </a:r>
          </a:p>
        </p:txBody>
      </p:sp>
    </p:spTree>
    <p:extLst>
      <p:ext uri="{BB962C8B-B14F-4D97-AF65-F5344CB8AC3E}">
        <p14:creationId xmlns:p14="http://schemas.microsoft.com/office/powerpoint/2010/main" val="81155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5190" y="860723"/>
            <a:ext cx="10340898" cy="1938992"/>
          </a:xfrm>
          <a:prstGeom prst="rect">
            <a:avLst/>
          </a:prstGeom>
        </p:spPr>
        <p:txBody>
          <a:bodyPr wrap="square">
            <a:spAutoFit/>
          </a:bodyPr>
          <a:lstStyle/>
          <a:p>
            <a:pPr marL="742950" indent="-742950">
              <a:buAutoNum type="arabicPeriod"/>
            </a:pPr>
            <a:r>
              <a:rPr lang="es-ES_tradnl" sz="4000" dirty="0"/>
              <a:t>Que Dios les dé la palabra correcta y que puedan dar a conocer a Cristo con denuedo.</a:t>
            </a:r>
          </a:p>
        </p:txBody>
      </p:sp>
      <p:sp>
        <p:nvSpPr>
          <p:cNvPr id="3" name="Rectangle 2"/>
          <p:cNvSpPr/>
          <p:nvPr/>
        </p:nvSpPr>
        <p:spPr>
          <a:xfrm>
            <a:off x="825190" y="2959593"/>
            <a:ext cx="10340898" cy="3477875"/>
          </a:xfrm>
          <a:prstGeom prst="rect">
            <a:avLst/>
          </a:prstGeom>
        </p:spPr>
        <p:txBody>
          <a:bodyPr wrap="square">
            <a:spAutoFit/>
          </a:bodyPr>
          <a:lstStyle/>
          <a:p>
            <a:r>
              <a:rPr lang="es-ES_tradnl" sz="2000" dirty="0"/>
              <a:t>Aquí Pablo les dice cómo deben orar por él cuando estaba sufriendo en la cárcel. Nótese que la oración no era para salir en libertad.</a:t>
            </a:r>
          </a:p>
          <a:p>
            <a:endParaRPr lang="es-ES_tradnl" sz="2000" dirty="0"/>
          </a:p>
          <a:p>
            <a:r>
              <a:rPr lang="es-ES_tradnl" sz="2000" b="1" dirty="0"/>
              <a:t>Efesios 6:19-20 </a:t>
            </a:r>
            <a:r>
              <a:rPr lang="es-ES_tradnl" sz="2000" dirty="0"/>
              <a:t>“y por mí, a fin de que al abrir mi boca me sea dada palabra para dar a conocer con denuedo el misterio del evangelio,  por el cual soy embajador en cadenas; que con denuedo hable de él, como debo hablar.”</a:t>
            </a:r>
          </a:p>
          <a:p>
            <a:endParaRPr lang="es-ES_tradnl" sz="2000" dirty="0"/>
          </a:p>
          <a:p>
            <a:r>
              <a:rPr lang="es-ES_tradnl" sz="2000" b="1" dirty="0"/>
              <a:t>Colosenses 4:2-4 </a:t>
            </a:r>
            <a:r>
              <a:rPr lang="es-ES_tradnl" sz="2000" dirty="0"/>
              <a:t>“Perseverad en la oración (</a:t>
            </a:r>
            <a:r>
              <a:rPr lang="mr-IN" sz="2000" dirty="0"/>
              <a:t>…</a:t>
            </a:r>
            <a:r>
              <a:rPr lang="es-ES_tradnl" sz="2000" dirty="0"/>
              <a:t>); orando también al mismo tiempo por nosotros, para que el Señor nos abra puerta para la palabra, a fin de dar a conocer el misterio de Cristo, por el cual también estoy preso, para que lo manifieste como debo hablar.” </a:t>
            </a:r>
          </a:p>
        </p:txBody>
      </p:sp>
    </p:spTree>
    <p:extLst>
      <p:ext uri="{BB962C8B-B14F-4D97-AF65-F5344CB8AC3E}">
        <p14:creationId xmlns:p14="http://schemas.microsoft.com/office/powerpoint/2010/main" val="23497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8742" y="682304"/>
            <a:ext cx="9924585" cy="1938992"/>
          </a:xfrm>
          <a:prstGeom prst="rect">
            <a:avLst/>
          </a:prstGeom>
        </p:spPr>
        <p:txBody>
          <a:bodyPr wrap="square">
            <a:spAutoFit/>
          </a:bodyPr>
          <a:lstStyle/>
          <a:p>
            <a:r>
              <a:rPr lang="es-ES_tradnl" sz="4000" dirty="0"/>
              <a:t>2. Que puedan ver que la gracia de Dios es suficiente y el poder de Dios perfeccionándose en su debilidad.</a:t>
            </a:r>
          </a:p>
        </p:txBody>
      </p:sp>
      <p:sp>
        <p:nvSpPr>
          <p:cNvPr id="3" name="Rectangle 2"/>
          <p:cNvSpPr/>
          <p:nvPr/>
        </p:nvSpPr>
        <p:spPr>
          <a:xfrm>
            <a:off x="988741" y="2924908"/>
            <a:ext cx="9924586" cy="3416320"/>
          </a:xfrm>
          <a:prstGeom prst="rect">
            <a:avLst/>
          </a:prstGeom>
        </p:spPr>
        <p:txBody>
          <a:bodyPr wrap="square">
            <a:spAutoFit/>
          </a:bodyPr>
          <a:lstStyle/>
          <a:p>
            <a:r>
              <a:rPr lang="es-ES_tradnl" sz="2400" b="1" dirty="0"/>
              <a:t>(2 Corintios 12:9-10) </a:t>
            </a:r>
            <a:r>
              <a:rPr lang="es-ES_tradnl" sz="2400" dirty="0"/>
              <a:t>Muchos de los pastores, evangelistas y obreros que son golpeados y encarcelados por su valiente testimonio dejan hijos, hijas y cónyuges atrás que deberán arreglárselas solos. Oren por las esposas de los encarcelados; ya que con la ausencia del proveedor, la responsabilidad de cuidar y alimentar a la familia recae en la esposa, y a veces se ve forzada a proveer para su esposo que está en la cárcel (como suele ser el caso en Vietnam). Cuando además arrestan a la esposa, ambos deben soportar la angustia tras dejar hijos pequeños para arreglárselas solos. Oremos por ellos. </a:t>
            </a:r>
            <a:endParaRPr lang="es-ES_tradnl" sz="2400" b="1" dirty="0"/>
          </a:p>
        </p:txBody>
      </p:sp>
    </p:spTree>
    <p:extLst>
      <p:ext uri="{BB962C8B-B14F-4D97-AF65-F5344CB8AC3E}">
        <p14:creationId xmlns:p14="http://schemas.microsoft.com/office/powerpoint/2010/main" val="182868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0974" y="791066"/>
            <a:ext cx="9884197" cy="1323439"/>
          </a:xfrm>
          <a:prstGeom prst="rect">
            <a:avLst/>
          </a:prstGeom>
        </p:spPr>
        <p:txBody>
          <a:bodyPr wrap="square">
            <a:spAutoFit/>
          </a:bodyPr>
          <a:lstStyle/>
          <a:p>
            <a:r>
              <a:rPr lang="es-ES_tradnl" sz="4000"/>
              <a:t>3. Que puedan amar aún más la venida del Señor.</a:t>
            </a:r>
          </a:p>
        </p:txBody>
      </p:sp>
      <p:sp>
        <p:nvSpPr>
          <p:cNvPr id="3" name="Rectangle 2"/>
          <p:cNvSpPr/>
          <p:nvPr/>
        </p:nvSpPr>
        <p:spPr>
          <a:xfrm>
            <a:off x="820974" y="2845332"/>
            <a:ext cx="9884197" cy="3046988"/>
          </a:xfrm>
          <a:prstGeom prst="rect">
            <a:avLst/>
          </a:prstGeom>
        </p:spPr>
        <p:txBody>
          <a:bodyPr wrap="square">
            <a:spAutoFit/>
          </a:bodyPr>
          <a:lstStyle/>
          <a:p>
            <a:r>
              <a:rPr lang="es-ES_tradnl" sz="2400" b="1" dirty="0"/>
              <a:t>2 Timoteo 4:6-8 </a:t>
            </a:r>
            <a:r>
              <a:rPr lang="es-ES_tradnl" sz="2400" dirty="0"/>
              <a:t>“Porque yo ya estoy para ser sacrificado, y el tiempo de mi partida está cercano. He peleado la buena batalla, he acabado la carrera, he guardado la fe. Por lo demás, me está guardada la corona de justicia, la cual me dará el Señor, juez justo, en aquel día; y no sólo a mí, sino también a todos los que aman su venida.”</a:t>
            </a:r>
          </a:p>
          <a:p>
            <a:endParaRPr lang="es-ES_tradnl" sz="2400" dirty="0"/>
          </a:p>
          <a:p>
            <a:r>
              <a:rPr lang="es-ES_tradnl" sz="2400" b="1" dirty="0"/>
              <a:t>Hebreos 11:35 </a:t>
            </a:r>
            <a:r>
              <a:rPr lang="es-ES_tradnl" sz="2400" dirty="0"/>
              <a:t>“</a:t>
            </a:r>
            <a:r>
              <a:rPr lang="mr-IN" sz="2400" dirty="0"/>
              <a:t>…</a:t>
            </a:r>
            <a:r>
              <a:rPr lang="es-ES_tradnl" sz="2400" dirty="0"/>
              <a:t> mas otros fueron atormentados, no aceptando el rescate, a fin de obtener mejor resurrección.”</a:t>
            </a:r>
          </a:p>
        </p:txBody>
      </p:sp>
    </p:spTree>
    <p:extLst>
      <p:ext uri="{BB962C8B-B14F-4D97-AF65-F5344CB8AC3E}">
        <p14:creationId xmlns:p14="http://schemas.microsoft.com/office/powerpoint/2010/main" val="2127080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482" y="447159"/>
            <a:ext cx="10771504" cy="1754327"/>
          </a:xfrm>
          <a:prstGeom prst="rect">
            <a:avLst/>
          </a:prstGeom>
        </p:spPr>
        <p:txBody>
          <a:bodyPr wrap="square">
            <a:spAutoFit/>
          </a:bodyPr>
          <a:lstStyle/>
          <a:p>
            <a:r>
              <a:rPr lang="es-ES_tradnl" sz="3600"/>
              <a:t>4. Que puedan regocijarse en participar de los padecimientos de Cristo para que puedan gozarse aún más cuando Él sea revelado”. </a:t>
            </a:r>
          </a:p>
        </p:txBody>
      </p:sp>
      <p:sp>
        <p:nvSpPr>
          <p:cNvPr id="3" name="Rectangle 2"/>
          <p:cNvSpPr/>
          <p:nvPr/>
        </p:nvSpPr>
        <p:spPr>
          <a:xfrm>
            <a:off x="875482" y="2490065"/>
            <a:ext cx="10221952" cy="3477875"/>
          </a:xfrm>
          <a:prstGeom prst="rect">
            <a:avLst/>
          </a:prstGeom>
        </p:spPr>
        <p:txBody>
          <a:bodyPr wrap="square">
            <a:spAutoFit/>
          </a:bodyPr>
          <a:lstStyle/>
          <a:p>
            <a:r>
              <a:rPr lang="es-ES_tradnl" sz="2200" b="1" dirty="0"/>
              <a:t>Hebreos 10:34 </a:t>
            </a:r>
            <a:r>
              <a:rPr lang="es-ES_tradnl" sz="2200" dirty="0"/>
              <a:t>“… y el despojo de vuestros bienes sufristeis con gozo, sabiendo que tenéis en vosotros una mejor y perdurable herencia en los cielos.” </a:t>
            </a:r>
          </a:p>
          <a:p>
            <a:endParaRPr lang="es-ES_tradnl" sz="2200" dirty="0"/>
          </a:p>
          <a:p>
            <a:r>
              <a:rPr lang="es-ES_tradnl" sz="2200" b="1" dirty="0"/>
              <a:t>Mateo 5:12 </a:t>
            </a:r>
            <a:r>
              <a:rPr lang="es-ES_tradnl" sz="2200" dirty="0"/>
              <a:t>“Gozaos y alegraos, porque vuestro galardón es grande en los cielos; porque así persiguieron a los profetas que fueron antes de vosotros…” </a:t>
            </a:r>
          </a:p>
          <a:p>
            <a:endParaRPr lang="es-ES_tradnl" sz="2200" dirty="0"/>
          </a:p>
          <a:p>
            <a:r>
              <a:rPr lang="es-ES_tradnl" sz="2200" b="1" dirty="0"/>
              <a:t>1 Pedro 4:13 </a:t>
            </a:r>
            <a:r>
              <a:rPr lang="es-ES_tradnl" sz="2200" dirty="0"/>
              <a:t>“sino gozaos por cuanto sois participantes de los padecimientos de Cristo, para que también en la revelación de su gloria os gocéis con gran alegría.”</a:t>
            </a:r>
          </a:p>
        </p:txBody>
      </p:sp>
    </p:spTree>
    <p:extLst>
      <p:ext uri="{BB962C8B-B14F-4D97-AF65-F5344CB8AC3E}">
        <p14:creationId xmlns:p14="http://schemas.microsoft.com/office/powerpoint/2010/main" val="67365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981" y="761328"/>
            <a:ext cx="5968301" cy="707886"/>
          </a:xfrm>
          <a:prstGeom prst="rect">
            <a:avLst/>
          </a:prstGeom>
        </p:spPr>
        <p:txBody>
          <a:bodyPr wrap="none">
            <a:spAutoFit/>
          </a:bodyPr>
          <a:lstStyle/>
          <a:p>
            <a:r>
              <a:rPr lang="es-ES_tradnl" sz="4000" dirty="0"/>
              <a:t>5. Que tengan paciencia.</a:t>
            </a:r>
          </a:p>
        </p:txBody>
      </p:sp>
      <p:sp>
        <p:nvSpPr>
          <p:cNvPr id="3" name="Rectangle 2"/>
          <p:cNvSpPr/>
          <p:nvPr/>
        </p:nvSpPr>
        <p:spPr>
          <a:xfrm>
            <a:off x="875980" y="1905066"/>
            <a:ext cx="9613599" cy="2677656"/>
          </a:xfrm>
          <a:prstGeom prst="rect">
            <a:avLst/>
          </a:prstGeom>
        </p:spPr>
        <p:txBody>
          <a:bodyPr wrap="square">
            <a:spAutoFit/>
          </a:bodyPr>
          <a:lstStyle/>
          <a:p>
            <a:r>
              <a:rPr lang="es-ES_tradnl" sz="2400" b="1" dirty="0"/>
              <a:t>Hebreos 10:36 </a:t>
            </a:r>
            <a:r>
              <a:rPr lang="es-ES_tradnl" sz="2400" dirty="0"/>
              <a:t>“porque os es necesaria la paciencia “. </a:t>
            </a:r>
          </a:p>
          <a:p>
            <a:endParaRPr lang="es-ES_tradnl" sz="2400" dirty="0"/>
          </a:p>
          <a:p>
            <a:r>
              <a:rPr lang="es-ES_tradnl" sz="2400" b="1" dirty="0"/>
              <a:t>Hebreos 5:8 </a:t>
            </a:r>
            <a:r>
              <a:rPr lang="es-ES_tradnl" sz="2400" dirty="0"/>
              <a:t>“Y aunque era Hijo, por lo que padeció aprendió la obediencia.” Oremos por la obra cristiana entre los refugiados. Para que a medida que los refugiados son guiados a Cristo, estén dispuestos a regresar a sus países para llevar el Evangelio de vuelta con ellos.  </a:t>
            </a:r>
          </a:p>
        </p:txBody>
      </p:sp>
    </p:spTree>
    <p:extLst>
      <p:ext uri="{BB962C8B-B14F-4D97-AF65-F5344CB8AC3E}">
        <p14:creationId xmlns:p14="http://schemas.microsoft.com/office/powerpoint/2010/main" val="638656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0321" y="549714"/>
            <a:ext cx="10699983" cy="1446550"/>
          </a:xfrm>
          <a:prstGeom prst="rect">
            <a:avLst/>
          </a:prstGeom>
        </p:spPr>
        <p:txBody>
          <a:bodyPr wrap="square">
            <a:spAutoFit/>
          </a:bodyPr>
          <a:lstStyle/>
          <a:p>
            <a:r>
              <a:rPr lang="es-ES_tradnl" sz="4400" dirty="0"/>
              <a:t>6. Que amen a Cristo más que a la vida misma.</a:t>
            </a:r>
          </a:p>
        </p:txBody>
      </p:sp>
      <p:sp>
        <p:nvSpPr>
          <p:cNvPr id="3" name="Rectangle 2"/>
          <p:cNvSpPr/>
          <p:nvPr/>
        </p:nvSpPr>
        <p:spPr>
          <a:xfrm>
            <a:off x="810321" y="2413338"/>
            <a:ext cx="10617837" cy="3046988"/>
          </a:xfrm>
          <a:prstGeom prst="rect">
            <a:avLst/>
          </a:prstGeom>
        </p:spPr>
        <p:txBody>
          <a:bodyPr wrap="square">
            <a:spAutoFit/>
          </a:bodyPr>
          <a:lstStyle/>
          <a:p>
            <a:r>
              <a:rPr lang="es-ES_tradnl" sz="2400" b="1" dirty="0"/>
              <a:t>Apocalipsis 12:10-11 “</a:t>
            </a:r>
            <a:r>
              <a:rPr lang="es-ES_tradnl" sz="2400" dirty="0"/>
              <a:t>Y ellos han vencido (a Satanás) por medio de la sangre del Cordero y de la palabra del testimonio de ellos, y menospreciaron sus vidas hasta la muerte.” </a:t>
            </a:r>
          </a:p>
          <a:p>
            <a:endParaRPr lang="es-ES_tradnl" sz="2400" dirty="0"/>
          </a:p>
          <a:p>
            <a:r>
              <a:rPr lang="es-ES_tradnl" sz="2400" b="1" dirty="0"/>
              <a:t>Filipenses 1:21 </a:t>
            </a:r>
            <a:r>
              <a:rPr lang="es-ES_tradnl" sz="2400" dirty="0"/>
              <a:t>“Porque para mí el vivir es Cristo y el morir es ganancia.” </a:t>
            </a:r>
          </a:p>
          <a:p>
            <a:endParaRPr lang="es-ES_tradnl" sz="2400" dirty="0"/>
          </a:p>
          <a:p>
            <a:r>
              <a:rPr lang="es-ES_tradnl" sz="2400" b="1" dirty="0"/>
              <a:t>Hechos 20:24 “</a:t>
            </a:r>
            <a:r>
              <a:rPr lang="es-ES_tradnl" sz="2400" dirty="0"/>
              <a:t>Pero de ninguna cosa (yo, Pablo) hago caso, ni estimo preciosa mi vida para mí mismo, con tal que acabe mi carrera.” </a:t>
            </a:r>
          </a:p>
        </p:txBody>
      </p:sp>
    </p:spTree>
    <p:extLst>
      <p:ext uri="{BB962C8B-B14F-4D97-AF65-F5344CB8AC3E}">
        <p14:creationId xmlns:p14="http://schemas.microsoft.com/office/powerpoint/2010/main" val="768645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206" y="731592"/>
            <a:ext cx="6965619" cy="707886"/>
          </a:xfrm>
          <a:prstGeom prst="rect">
            <a:avLst/>
          </a:prstGeom>
        </p:spPr>
        <p:txBody>
          <a:bodyPr wrap="none">
            <a:spAutoFit/>
          </a:bodyPr>
          <a:lstStyle/>
          <a:p>
            <a:r>
              <a:rPr lang="es-ES_tradnl" sz="4000" dirty="0"/>
              <a:t>7. Que amen a sus enemigos.</a:t>
            </a:r>
          </a:p>
        </p:txBody>
      </p:sp>
      <p:sp>
        <p:nvSpPr>
          <p:cNvPr id="3" name="Rectangle 2"/>
          <p:cNvSpPr/>
          <p:nvPr/>
        </p:nvSpPr>
        <p:spPr>
          <a:xfrm>
            <a:off x="801205" y="2274838"/>
            <a:ext cx="10022911" cy="3046988"/>
          </a:xfrm>
          <a:prstGeom prst="rect">
            <a:avLst/>
          </a:prstGeom>
        </p:spPr>
        <p:txBody>
          <a:bodyPr wrap="square">
            <a:spAutoFit/>
          </a:bodyPr>
          <a:lstStyle/>
          <a:p>
            <a:r>
              <a:rPr lang="es-ES_tradnl" sz="2400" b="1"/>
              <a:t>Lucas 6:27-31 </a:t>
            </a:r>
            <a:r>
              <a:rPr lang="es-ES_tradnl" sz="2400"/>
              <a:t>”Pero a vosotros los que oís, os digo: Amad a vuestros enemigos, haced bien a los que os aborrecen; bendecid a los que os maldicen, y orad por los que os calumnian”. </a:t>
            </a:r>
          </a:p>
          <a:p>
            <a:endParaRPr lang="es-ES_tradnl" sz="2400"/>
          </a:p>
          <a:p>
            <a:r>
              <a:rPr lang="es-ES_tradnl" sz="2400"/>
              <a:t>Oremos por quienes gobiernan, para que se arrepientan y se vuelvan a Cristo Jesús. Naciones completas puedes ser transformadas cuando su líder se salva. Oremos para que se destruyan las fortalezas en cada país  y pueda penetrar la luz de la gloria de Dios. </a:t>
            </a:r>
          </a:p>
        </p:txBody>
      </p:sp>
    </p:spTree>
    <p:extLst>
      <p:ext uri="{BB962C8B-B14F-4D97-AF65-F5344CB8AC3E}">
        <p14:creationId xmlns:p14="http://schemas.microsoft.com/office/powerpoint/2010/main" val="150760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7230" y="788020"/>
            <a:ext cx="7235124" cy="707886"/>
          </a:xfrm>
          <a:prstGeom prst="rect">
            <a:avLst/>
          </a:prstGeom>
          <a:noFill/>
        </p:spPr>
        <p:txBody>
          <a:bodyPr wrap="none" rtlCol="0">
            <a:spAutoFit/>
          </a:bodyPr>
          <a:lstStyle/>
          <a:p>
            <a:r>
              <a:rPr lang="es-ES_tradnl" sz="4000" dirty="0"/>
              <a:t>8. Que no caigan en tentación.</a:t>
            </a:r>
          </a:p>
        </p:txBody>
      </p:sp>
      <p:sp>
        <p:nvSpPr>
          <p:cNvPr id="3" name="Rectangle 2"/>
          <p:cNvSpPr/>
          <p:nvPr/>
        </p:nvSpPr>
        <p:spPr>
          <a:xfrm>
            <a:off x="877230" y="2644918"/>
            <a:ext cx="10489580" cy="830997"/>
          </a:xfrm>
          <a:prstGeom prst="rect">
            <a:avLst/>
          </a:prstGeom>
        </p:spPr>
        <p:txBody>
          <a:bodyPr wrap="square">
            <a:spAutoFit/>
          </a:bodyPr>
          <a:lstStyle/>
          <a:p>
            <a:r>
              <a:rPr lang="es-ES_tradnl" sz="2400" dirty="0"/>
              <a:t>Algo factible bajo todo el estrés de la persecución (</a:t>
            </a:r>
            <a:r>
              <a:rPr lang="es-ES_tradnl" sz="2400" b="1" dirty="0"/>
              <a:t>Lucas 22:39-45 – </a:t>
            </a:r>
            <a:r>
              <a:rPr lang="es-ES_tradnl" sz="2400" dirty="0"/>
              <a:t>Jesús en el huerto) </a:t>
            </a:r>
          </a:p>
        </p:txBody>
      </p:sp>
    </p:spTree>
    <p:extLst>
      <p:ext uri="{BB962C8B-B14F-4D97-AF65-F5344CB8AC3E}">
        <p14:creationId xmlns:p14="http://schemas.microsoft.com/office/powerpoint/2010/main" val="162255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Wood Type</Template>
  <TotalTime>447</TotalTime>
  <Words>862</Words>
  <Application>Microsoft Office PowerPoint</Application>
  <PresentationFormat>Panorámica</PresentationFormat>
  <Paragraphs>72</Paragraphs>
  <Slides>18</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Calibri</vt:lpstr>
      <vt:lpstr>Mangal</vt:lpstr>
      <vt:lpstr>Rockwell</vt:lpstr>
      <vt:lpstr>Rockwell Condensed</vt:lpstr>
      <vt:lpstr>Rockwell Extra Bold</vt:lpstr>
      <vt:lpstr>Wingdings</vt:lpstr>
      <vt:lpstr>Wood Type</vt:lpstr>
      <vt:lpstr>OREMOS POR LA IGLESIA PERSEGUIDA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Praying for the persecuted church</dc:title>
  <dc:creator>Ivan Serratos</dc:creator>
  <cp:lastModifiedBy>Mauricio Giancaspero</cp:lastModifiedBy>
  <cp:revision>33</cp:revision>
  <dcterms:created xsi:type="dcterms:W3CDTF">2017-03-02T14:12:09Z</dcterms:created>
  <dcterms:modified xsi:type="dcterms:W3CDTF">2017-06-21T17:55:14Z</dcterms:modified>
</cp:coreProperties>
</file>